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9"/>
  </p:notesMasterIdLst>
  <p:sldIdLst>
    <p:sldId id="256" r:id="rId2"/>
    <p:sldId id="261" r:id="rId3"/>
    <p:sldId id="257" r:id="rId4"/>
    <p:sldId id="258" r:id="rId5"/>
    <p:sldId id="259" r:id="rId6"/>
    <p:sldId id="265" r:id="rId7"/>
    <p:sldId id="264" r:id="rId8"/>
    <p:sldId id="263" r:id="rId9"/>
    <p:sldId id="267" r:id="rId10"/>
    <p:sldId id="276" r:id="rId11"/>
    <p:sldId id="277" r:id="rId12"/>
    <p:sldId id="278" r:id="rId13"/>
    <p:sldId id="262" r:id="rId14"/>
    <p:sldId id="274" r:id="rId15"/>
    <p:sldId id="260" r:id="rId16"/>
    <p:sldId id="26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>
      <p:cViewPr>
        <p:scale>
          <a:sx n="71" d="100"/>
          <a:sy n="71" d="100"/>
        </p:scale>
        <p:origin x="37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Comparsion</a:t>
            </a:r>
            <a:endParaRPr 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Sheet1!$B$4:$B$6</c:f>
              <c:numCache>
                <c:formatCode>0.0000</c:formatCode>
                <c:ptCount val="3"/>
                <c:pt idx="0">
                  <c:v>0.88490000000000002</c:v>
                </c:pt>
                <c:pt idx="1">
                  <c:v>0.92510000000000003</c:v>
                </c:pt>
                <c:pt idx="2">
                  <c:v>0.93110000000000004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3B-994D-B0B8-D29CE7A729F6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valid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Sheet1!$C$4:$C$6</c:f>
              <c:numCache>
                <c:formatCode>0.0000</c:formatCode>
                <c:ptCount val="3"/>
                <c:pt idx="0">
                  <c:v>0.83299999999999996</c:v>
                </c:pt>
                <c:pt idx="1">
                  <c:v>0.8397</c:v>
                </c:pt>
                <c:pt idx="2">
                  <c:v>0.87180000000000002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3B-994D-B0B8-D29CE7A729F6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train_add_drop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Sheet1!$D$4:$D$6</c:f>
              <c:numCache>
                <c:formatCode>0.0000</c:formatCode>
                <c:ptCount val="3"/>
                <c:pt idx="0">
                  <c:v>0.88800000000000001</c:v>
                </c:pt>
                <c:pt idx="1">
                  <c:v>0.92</c:v>
                </c:pt>
                <c:pt idx="2">
                  <c:v>0.92649999999999999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3B-994D-B0B8-D29CE7A729F6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valid_add_drop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Sheet1!$E$4:$E$6</c:f>
              <c:numCache>
                <c:formatCode>0.0000</c:formatCode>
                <c:ptCount val="3"/>
                <c:pt idx="0">
                  <c:v>0.83409999999999995</c:v>
                </c:pt>
                <c:pt idx="1">
                  <c:v>0.85099999999999998</c:v>
                </c:pt>
                <c:pt idx="2">
                  <c:v>0.87280000000000002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3B-994D-B0B8-D29CE7A72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635536"/>
        <c:axId val="497146512"/>
      </c:lineChart>
      <c:catAx>
        <c:axId val="4716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497146512"/>
        <c:crosses val="autoZero"/>
        <c:auto val="1"/>
        <c:lblAlgn val="ctr"/>
        <c:lblOffset val="100"/>
        <c:noMultiLvlLbl val="0"/>
      </c:catAx>
      <c:valAx>
        <c:axId val="49714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47163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Loss</a:t>
            </a:r>
            <a:r>
              <a:rPr lang="zh-CN"/>
              <a:t> </a:t>
            </a:r>
            <a:r>
              <a:rPr lang="en-US"/>
              <a:t>Comparsion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Sheet1!$G$3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Sheet1!$G$4:$G$6</c:f>
              <c:numCache>
                <c:formatCode>0.0000</c:formatCode>
                <c:ptCount val="3"/>
                <c:pt idx="0">
                  <c:v>0.56410000000000005</c:v>
                </c:pt>
                <c:pt idx="1">
                  <c:v>0.32929999999999998</c:v>
                </c:pt>
                <c:pt idx="2">
                  <c:v>0.3836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FC-E744-ACF5-DC847D0286DC}"/>
            </c:ext>
          </c:extLst>
        </c:ser>
        <c:ser>
          <c:idx val="1"/>
          <c:order val="1"/>
          <c:tx>
            <c:strRef>
              <c:f>Sheet1!$H$3</c:f>
              <c:strCache>
                <c:ptCount val="1"/>
                <c:pt idx="0">
                  <c:v>valid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Sheet1!$H$4:$H$6</c:f>
              <c:numCache>
                <c:formatCode>0.0000</c:formatCode>
                <c:ptCount val="3"/>
                <c:pt idx="0">
                  <c:v>0.75719999999999998</c:v>
                </c:pt>
                <c:pt idx="1">
                  <c:v>0.64670000000000005</c:v>
                </c:pt>
                <c:pt idx="2">
                  <c:v>0.58179999999999998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FC-E744-ACF5-DC847D0286DC}"/>
            </c:ext>
          </c:extLst>
        </c:ser>
        <c:ser>
          <c:idx val="2"/>
          <c:order val="2"/>
          <c:tx>
            <c:strRef>
              <c:f>Sheet1!$I$3</c:f>
              <c:strCache>
                <c:ptCount val="1"/>
                <c:pt idx="0">
                  <c:v>train_add_drop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Sheet1!$I$4:$I$6</c:f>
              <c:numCache>
                <c:formatCode>0.0000</c:formatCode>
                <c:ptCount val="3"/>
                <c:pt idx="0">
                  <c:v>0.56599999999999995</c:v>
                </c:pt>
                <c:pt idx="1">
                  <c:v>0.34870000000000001</c:v>
                </c:pt>
                <c:pt idx="2">
                  <c:v>0.39850000000000002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EFC-E744-ACF5-DC847D0286DC}"/>
            </c:ext>
          </c:extLst>
        </c:ser>
        <c:ser>
          <c:idx val="3"/>
          <c:order val="3"/>
          <c:tx>
            <c:strRef>
              <c:f>Sheet1!$J$3</c:f>
              <c:strCache>
                <c:ptCount val="1"/>
                <c:pt idx="0">
                  <c:v>valid_add_drop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Sheet1!$A$4:$A$6</c:f>
              <c:strCache>
                <c:ptCount val="3"/>
                <c:pt idx="0">
                  <c:v>Xception</c:v>
                </c:pt>
                <c:pt idx="1">
                  <c:v>VGG16</c:v>
                </c:pt>
                <c:pt idx="2">
                  <c:v>Densenet</c:v>
                </c:pt>
              </c:strCache>
            </c:strRef>
          </c:cat>
          <c:val>
            <c:numRef>
              <c:f>Sheet1!$J$4:$J$6</c:f>
              <c:numCache>
                <c:formatCode>0.0000</c:formatCode>
                <c:ptCount val="3"/>
                <c:pt idx="0">
                  <c:v>0.75729999999999997</c:v>
                </c:pt>
                <c:pt idx="1">
                  <c:v>0.62660000000000005</c:v>
                </c:pt>
                <c:pt idx="2">
                  <c:v>0.58279999999999998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EFC-E744-ACF5-DC847D028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1178096"/>
        <c:axId val="500743296"/>
      </c:lineChart>
      <c:catAx>
        <c:axId val="50117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00743296"/>
        <c:crosses val="autoZero"/>
        <c:auto val="1"/>
        <c:lblAlgn val="ctr"/>
        <c:lblOffset val="100"/>
        <c:noMultiLvlLbl val="0"/>
      </c:catAx>
      <c:valAx>
        <c:axId val="50074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0117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CE7EF-E59E-C542-AA60-E3B91AB76B59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CAEE8-E4B4-E846-8DA1-2A94FC0B63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24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4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9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14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3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74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0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7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63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6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6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EE47B37-F03E-4EBE-B047-E20996221B0E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AB16531-EDF4-46FE-A1DB-4048CBD78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85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https://files.ai-pool.com/m/densenet.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EC94D-DD0B-4A64-B4C9-33BAABB19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Flower classification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3A15F5-6A65-43E7-AEE4-CD4F00AD5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3286" y="4543504"/>
            <a:ext cx="2745671" cy="1764545"/>
          </a:xfrm>
        </p:spPr>
        <p:txBody>
          <a:bodyPr>
            <a:normAutofit fontScale="85000" lnSpcReduction="10000"/>
          </a:bodyPr>
          <a:lstStyle/>
          <a:p>
            <a:pPr algn="dist"/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Liu Yingjie 20711100</a:t>
            </a:r>
          </a:p>
          <a:p>
            <a:pPr algn="dist"/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Huang </a:t>
            </a:r>
            <a:r>
              <a:rPr lang="en-US" altLang="zh-CN" sz="1800" kern="0" dirty="0" err="1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Luyu</a:t>
            </a:r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 20721052</a:t>
            </a:r>
            <a:endParaRPr lang="en-US" altLang="zh-CN" sz="1800" kern="0" dirty="0">
              <a:latin typeface="Cooper Std Black" panose="0208090304030B020404" pitchFamily="18" charset="0"/>
              <a:ea typeface="Hiragino Sans GB W3" panose="020B0300000000000000" pitchFamily="34" charset="-128"/>
              <a:cs typeface="SimSun" panose="02010600030101010101" pitchFamily="2" charset="-122"/>
            </a:endParaRPr>
          </a:p>
          <a:p>
            <a:pPr algn="dist"/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Gao </a:t>
            </a:r>
            <a:r>
              <a:rPr lang="en-US" altLang="zh-CN" sz="1800" kern="0" dirty="0" err="1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Wanqi</a:t>
            </a:r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 20733691</a:t>
            </a:r>
            <a:endParaRPr lang="zh-CN" altLang="zh-CN" sz="1800" kern="100" dirty="0">
              <a:effectLst/>
              <a:latin typeface="Cooper Std Black" panose="0208090304030B020404" pitchFamily="18" charset="0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  <a:p>
            <a:pPr algn="dist"/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Wang </a:t>
            </a:r>
            <a:r>
              <a:rPr lang="en-US" altLang="zh-CN" sz="1800" kern="0" dirty="0" err="1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Ruoyu</a:t>
            </a:r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 20733823</a:t>
            </a:r>
            <a:endParaRPr lang="zh-CN" altLang="zh-CN" sz="1800" kern="100" dirty="0">
              <a:effectLst/>
              <a:latin typeface="Cooper Std Black" panose="0208090304030B020404" pitchFamily="18" charset="0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  <a:p>
            <a:pPr algn="dist"/>
            <a:r>
              <a:rPr lang="en-US" altLang="zh-CN" sz="1800" kern="0" dirty="0" err="1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Xie</a:t>
            </a:r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Chongshan</a:t>
            </a:r>
            <a:r>
              <a:rPr lang="en-US" altLang="zh-CN" sz="1800" kern="0" dirty="0">
                <a:effectLst/>
                <a:latin typeface="Cooper Std Black" panose="0208090304030B020404" pitchFamily="18" charset="0"/>
                <a:ea typeface="Hiragino Sans GB W3" panose="020B0300000000000000" pitchFamily="34" charset="-128"/>
                <a:cs typeface="SimSun" panose="02010600030101010101" pitchFamily="2" charset="-122"/>
              </a:rPr>
              <a:t> 20755209</a:t>
            </a:r>
            <a:endParaRPr lang="zh-CN" altLang="en-US" dirty="0">
              <a:latin typeface="Cooper Std Black" panose="0208090304030B020404" pitchFamily="18" charset="0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18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剪去单角的矩形 21">
            <a:extLst>
              <a:ext uri="{FF2B5EF4-FFF2-40B4-BE49-F238E27FC236}">
                <a16:creationId xmlns:a16="http://schemas.microsoft.com/office/drawing/2014/main" id="{67C25BEE-B44C-5A4D-9017-F4EEC80CDF6B}"/>
              </a:ext>
            </a:extLst>
          </p:cNvPr>
          <p:cNvSpPr/>
          <p:nvPr/>
        </p:nvSpPr>
        <p:spPr>
          <a:xfrm rot="5400000">
            <a:off x="1039908" y="-741239"/>
            <a:ext cx="788893" cy="2868707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54C4B1-FE93-7144-9EF4-6FD79898D242}"/>
              </a:ext>
            </a:extLst>
          </p:cNvPr>
          <p:cNvSpPr txBox="1"/>
          <p:nvPr/>
        </p:nvSpPr>
        <p:spPr>
          <a:xfrm>
            <a:off x="522090" y="1292726"/>
            <a:ext cx="4308077" cy="103237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Inception</a:t>
            </a:r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v3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&amp;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sz="3600" cap="all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altLang="zh-CN" sz="3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ception</a:t>
            </a:r>
            <a:endParaRPr lang="en-US" sz="3600" cap="all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50F5D8ED-A2BE-0E47-B483-F4455253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832" y="1035080"/>
            <a:ext cx="3482078" cy="2050684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D27EC54-9A78-584B-88F5-2E183C02EF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6469" y="984461"/>
            <a:ext cx="3364100" cy="2150097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5FD83271-ADEF-4C44-B1F8-8288865E9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02" y="4060432"/>
            <a:ext cx="3385857" cy="2080594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605C121B-8C44-0747-85C5-1D99B198BA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76467" y="4060431"/>
            <a:ext cx="3364101" cy="2080595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9E3817A5-7F3C-FB48-8C70-B03CAC07A4D7}"/>
              </a:ext>
            </a:extLst>
          </p:cNvPr>
          <p:cNvSpPr/>
          <p:nvPr/>
        </p:nvSpPr>
        <p:spPr>
          <a:xfrm>
            <a:off x="7740568" y="1963882"/>
            <a:ext cx="603332" cy="259773"/>
          </a:xfrm>
          <a:prstGeom prst="rightArrow">
            <a:avLst/>
          </a:prstGeom>
          <a:solidFill>
            <a:srgbClr val="979FA7"/>
          </a:solidFill>
          <a:ln>
            <a:solidFill>
              <a:srgbClr val="97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id="{34C3F196-D5E9-B749-BA4D-1FD34FD1564B}"/>
              </a:ext>
            </a:extLst>
          </p:cNvPr>
          <p:cNvSpPr/>
          <p:nvPr/>
        </p:nvSpPr>
        <p:spPr>
          <a:xfrm rot="5400000">
            <a:off x="9541642" y="3372836"/>
            <a:ext cx="603332" cy="259773"/>
          </a:xfrm>
          <a:prstGeom prst="rightArrow">
            <a:avLst/>
          </a:prstGeom>
          <a:solidFill>
            <a:srgbClr val="979FA7"/>
          </a:solidFill>
          <a:ln>
            <a:solidFill>
              <a:srgbClr val="97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id="{7A6A0248-F25D-3B40-8A1D-FE6188408D1F}"/>
              </a:ext>
            </a:extLst>
          </p:cNvPr>
          <p:cNvSpPr/>
          <p:nvPr/>
        </p:nvSpPr>
        <p:spPr>
          <a:xfrm rot="10800000">
            <a:off x="7639485" y="4838666"/>
            <a:ext cx="603332" cy="259773"/>
          </a:xfrm>
          <a:prstGeom prst="rightArrow">
            <a:avLst/>
          </a:prstGeom>
          <a:solidFill>
            <a:srgbClr val="979FA7"/>
          </a:solidFill>
          <a:ln>
            <a:solidFill>
              <a:srgbClr val="97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1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C51B0E77-1694-D644-BBDD-DF3D679D351C}"/>
              </a:ext>
            </a:extLst>
          </p:cNvPr>
          <p:cNvSpPr/>
          <p:nvPr/>
        </p:nvSpPr>
        <p:spPr>
          <a:xfrm rot="5400000">
            <a:off x="1039908" y="-741239"/>
            <a:ext cx="788893" cy="2868707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FE7C56-964A-0149-BFAB-08937483652D}"/>
              </a:ext>
            </a:extLst>
          </p:cNvPr>
          <p:cNvSpPr txBox="1"/>
          <p:nvPr/>
        </p:nvSpPr>
        <p:spPr>
          <a:xfrm>
            <a:off x="446533" y="227337"/>
            <a:ext cx="10993549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Xception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图片 10" descr="图形用户界面, 图表, 折线图&#10;&#10;描述已自动生成">
            <a:extLst>
              <a:ext uri="{FF2B5EF4-FFF2-40B4-BE49-F238E27FC236}">
                <a16:creationId xmlns:a16="http://schemas.microsoft.com/office/drawing/2014/main" id="{41E73FAD-F9B9-B840-983D-89B66D72C6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1059" y="1381910"/>
            <a:ext cx="4394408" cy="4231987"/>
          </a:xfrm>
          <a:prstGeom prst="rect">
            <a:avLst/>
          </a:prstGeom>
          <a:noFill/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988EA72-60FF-254B-B291-3D536E384243}"/>
              </a:ext>
            </a:extLst>
          </p:cNvPr>
          <p:cNvSpPr txBox="1"/>
          <p:nvPr/>
        </p:nvSpPr>
        <p:spPr>
          <a:xfrm>
            <a:off x="7351059" y="5758026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Britannic Bold" panose="020B0903060703020204" pitchFamily="34" charset="0"/>
              </a:rPr>
              <a:t>Train accuracy:</a:t>
            </a:r>
            <a:r>
              <a:rPr lang="en-US" altLang="zh-CN" dirty="0">
                <a:latin typeface="Britannic Bold" panose="020B0903060703020204" pitchFamily="34" charset="0"/>
              </a:rPr>
              <a:t>0.8849</a:t>
            </a:r>
            <a:r>
              <a:rPr lang="en-US" altLang="zh-CN" dirty="0">
                <a:effectLst/>
                <a:latin typeface="Britannic Bold" panose="020B0903060703020204" pitchFamily="34" charset="0"/>
              </a:rPr>
              <a:t>; </a:t>
            </a:r>
            <a:r>
              <a:rPr lang="en-US" altLang="zh-CN" dirty="0">
                <a:latin typeface="Britannic Bold" panose="020B0903060703020204" pitchFamily="34" charset="0"/>
              </a:rPr>
              <a:t>Tr</a:t>
            </a:r>
            <a:r>
              <a:rPr lang="en-US" altLang="zh-CN" dirty="0">
                <a:effectLst/>
                <a:latin typeface="Britannic Bold" panose="020B0903060703020204" pitchFamily="34" charset="0"/>
              </a:rPr>
              <a:t>ain loss:</a:t>
            </a:r>
            <a:r>
              <a:rPr lang="en-US" altLang="zh-CN" dirty="0">
                <a:latin typeface="Britannic Bold" panose="020B0903060703020204" pitchFamily="34" charset="0"/>
              </a:rPr>
              <a:t>0.5641</a:t>
            </a:r>
            <a:r>
              <a:rPr lang="zh-CN" altLang="zh-CN" dirty="0">
                <a:effectLst/>
                <a:latin typeface="Britannic Bold" panose="020B0903060703020204" pitchFamily="34" charset="0"/>
              </a:rPr>
              <a:t> </a:t>
            </a:r>
            <a:endParaRPr lang="en-US" altLang="zh-CN" dirty="0">
              <a:effectLst/>
              <a:latin typeface="Britannic Bold" panose="020B0903060703020204" pitchFamily="34" charset="0"/>
            </a:endParaRPr>
          </a:p>
          <a:p>
            <a:r>
              <a:rPr lang="en-GB" dirty="0">
                <a:latin typeface="Britannic Bold" panose="020B0903060703020204" pitchFamily="34" charset="0"/>
              </a:rPr>
              <a:t>Valid accuracy:</a:t>
            </a:r>
            <a:r>
              <a:rPr lang="en-US" altLang="zh-CN" dirty="0">
                <a:latin typeface="Britannic Bold" panose="020B0903060703020204" pitchFamily="34" charset="0"/>
              </a:rPr>
              <a:t>0.8330</a:t>
            </a:r>
            <a:r>
              <a:rPr lang="en-US" altLang="zh-CN" dirty="0">
                <a:effectLst/>
                <a:latin typeface="Britannic Bold" panose="020B0903060703020204" pitchFamily="34" charset="0"/>
              </a:rPr>
              <a:t>; Valid loss:</a:t>
            </a:r>
            <a:r>
              <a:rPr lang="en-US" altLang="zh-CN" dirty="0">
                <a:latin typeface="Britannic Bold" panose="020B0903060703020204" pitchFamily="34" charset="0"/>
              </a:rPr>
              <a:t>0.7572</a:t>
            </a:r>
            <a:r>
              <a:rPr lang="zh-CN" altLang="zh-CN" dirty="0">
                <a:effectLst/>
                <a:latin typeface="Britannic Bold" panose="020B0903060703020204" pitchFamily="34" charset="0"/>
              </a:rPr>
              <a:t> </a:t>
            </a:r>
            <a:endParaRPr lang="en-GB" dirty="0">
              <a:latin typeface="Britannic Bold" panose="020B0903060703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CB8647-EFB0-974D-943A-25E75600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92" y="1774415"/>
            <a:ext cx="6140882" cy="42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剪去单角的矩形 16">
            <a:extLst>
              <a:ext uri="{FF2B5EF4-FFF2-40B4-BE49-F238E27FC236}">
                <a16:creationId xmlns:a16="http://schemas.microsoft.com/office/drawing/2014/main" id="{89246266-267D-B145-B484-FD0BA10A837B}"/>
              </a:ext>
            </a:extLst>
          </p:cNvPr>
          <p:cNvSpPr/>
          <p:nvPr/>
        </p:nvSpPr>
        <p:spPr>
          <a:xfrm rot="5400000">
            <a:off x="1039908" y="-741239"/>
            <a:ext cx="788893" cy="2868707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225452-45FC-D341-9778-80AD1609378A}"/>
              </a:ext>
            </a:extLst>
          </p:cNvPr>
          <p:cNvSpPr txBox="1"/>
          <p:nvPr/>
        </p:nvSpPr>
        <p:spPr>
          <a:xfrm>
            <a:off x="530791" y="269984"/>
            <a:ext cx="10993549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vgg16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8C47448-B0CE-9B46-83A8-D9015D90AF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7866" y="2526030"/>
            <a:ext cx="5873846" cy="252077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06EC302-35B4-E643-97EC-96D43363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531" y="1005840"/>
            <a:ext cx="4733935" cy="486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23C8D43-C487-084D-860B-ABF08EF8AC69}"/>
              </a:ext>
            </a:extLst>
          </p:cNvPr>
          <p:cNvSpPr txBox="1"/>
          <p:nvPr/>
        </p:nvSpPr>
        <p:spPr>
          <a:xfrm>
            <a:off x="7365766" y="5962409"/>
            <a:ext cx="4158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 accuracy:</a:t>
            </a:r>
            <a:r>
              <a:rPr lang="en-US" altLang="zh-CN" dirty="0"/>
              <a:t> 0.9251; Train loss:0.3293</a:t>
            </a:r>
            <a:r>
              <a:rPr lang="zh-CN" altLang="zh-CN" dirty="0">
                <a:effectLst/>
              </a:rPr>
              <a:t>  </a:t>
            </a:r>
            <a:endParaRPr lang="en-US" altLang="zh-CN" dirty="0">
              <a:effectLst/>
            </a:endParaRPr>
          </a:p>
          <a:p>
            <a:r>
              <a:rPr lang="en-GB" dirty="0"/>
              <a:t>Valid accuracy:</a:t>
            </a:r>
            <a:r>
              <a:rPr lang="en-US" altLang="zh-CN" dirty="0"/>
              <a:t> 0.8397; </a:t>
            </a:r>
            <a:r>
              <a:rPr lang="en-GB" altLang="zh-CN" dirty="0"/>
              <a:t>Valid</a:t>
            </a:r>
            <a:r>
              <a:rPr lang="en-US" altLang="zh-CN" dirty="0"/>
              <a:t> loss:0.6467</a:t>
            </a:r>
            <a:r>
              <a:rPr lang="zh-CN" altLang="zh-CN" dirty="0">
                <a:effectLst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0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DCDC3F67-F74A-DD44-B1B4-B3C068838775}"/>
              </a:ext>
            </a:extLst>
          </p:cNvPr>
          <p:cNvSpPr/>
          <p:nvPr/>
        </p:nvSpPr>
        <p:spPr>
          <a:xfrm rot="5400000">
            <a:off x="1039908" y="-741239"/>
            <a:ext cx="788893" cy="2868707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D57DA1-E859-754A-A0B4-0C8A969871C0}"/>
              </a:ext>
            </a:extLst>
          </p:cNvPr>
          <p:cNvSpPr txBox="1"/>
          <p:nvPr/>
        </p:nvSpPr>
        <p:spPr>
          <a:xfrm>
            <a:off x="446534" y="234425"/>
            <a:ext cx="10993549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3600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DenseNet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5" name="图片 2" descr="DenseNet">
            <a:extLst>
              <a:ext uri="{FF2B5EF4-FFF2-40B4-BE49-F238E27FC236}">
                <a16:creationId xmlns:a16="http://schemas.microsoft.com/office/drawing/2014/main" id="{0FE2D9C7-75AD-A848-9286-68B8BA8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34" y="2041836"/>
            <a:ext cx="5221352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5F5E2A4-0882-534F-BCA2-FF0872A0A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18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81AAA064-A851-044F-9FEF-49B5AEDD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15" y="948800"/>
            <a:ext cx="4575681" cy="47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FA2859-D314-2149-B14F-6C976CD0DDED}"/>
              </a:ext>
            </a:extLst>
          </p:cNvPr>
          <p:cNvSpPr txBox="1"/>
          <p:nvPr/>
        </p:nvSpPr>
        <p:spPr>
          <a:xfrm>
            <a:off x="7312333" y="5779370"/>
            <a:ext cx="425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 accuracy:</a:t>
            </a:r>
            <a:r>
              <a:rPr lang="en-US" altLang="zh-CN" dirty="0"/>
              <a:t> 0.9311; Train loss:0.3836</a:t>
            </a:r>
            <a:r>
              <a:rPr lang="zh-CN" altLang="zh-CN" dirty="0">
                <a:effectLst/>
              </a:rPr>
              <a:t>  </a:t>
            </a:r>
            <a:endParaRPr lang="en-US" altLang="zh-CN" dirty="0">
              <a:effectLst/>
            </a:endParaRPr>
          </a:p>
          <a:p>
            <a:r>
              <a:rPr lang="en-GB" dirty="0"/>
              <a:t>Valid accuracy:</a:t>
            </a:r>
            <a:r>
              <a:rPr lang="en-US" altLang="zh-CN" dirty="0"/>
              <a:t> 0.8718</a:t>
            </a:r>
            <a:r>
              <a:rPr lang="zh-CN" altLang="zh-CN" dirty="0">
                <a:effectLst/>
              </a:rPr>
              <a:t> </a:t>
            </a:r>
            <a:r>
              <a:rPr lang="en-US" altLang="zh-CN" dirty="0"/>
              <a:t>; </a:t>
            </a:r>
            <a:r>
              <a:rPr lang="en-GB" altLang="zh-CN" dirty="0"/>
              <a:t>Valid</a:t>
            </a:r>
            <a:r>
              <a:rPr lang="en-US" altLang="zh-CN" dirty="0"/>
              <a:t> loss:0.5818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06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剪去单角的矩形 13">
            <a:extLst>
              <a:ext uri="{FF2B5EF4-FFF2-40B4-BE49-F238E27FC236}">
                <a16:creationId xmlns:a16="http://schemas.microsoft.com/office/drawing/2014/main" id="{8107373C-A5F1-8242-8642-FCE202585461}"/>
              </a:ext>
            </a:extLst>
          </p:cNvPr>
          <p:cNvSpPr/>
          <p:nvPr/>
        </p:nvSpPr>
        <p:spPr>
          <a:xfrm rot="5400000">
            <a:off x="1039908" y="-741239"/>
            <a:ext cx="788893" cy="2868707"/>
          </a:xfrm>
          <a:prstGeom prst="snip1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A4A672-90DA-C640-B4CD-17C21313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09" y="167805"/>
            <a:ext cx="11029616" cy="118872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4D55067-3EBA-F148-95CF-89763391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84727"/>
              </p:ext>
            </p:extLst>
          </p:nvPr>
        </p:nvGraphicFramePr>
        <p:xfrm>
          <a:off x="948391" y="2773858"/>
          <a:ext cx="5416550" cy="1000347"/>
        </p:xfrm>
        <a:graphic>
          <a:graphicData uri="http://schemas.openxmlformats.org/drawingml/2006/table">
            <a:tbl>
              <a:tblPr/>
              <a:tblGrid>
                <a:gridCol w="1083310">
                  <a:extLst>
                    <a:ext uri="{9D8B030D-6E8A-4147-A177-3AD203B41FA5}">
                      <a16:colId xmlns:a16="http://schemas.microsoft.com/office/drawing/2014/main" val="1415068411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2200959232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2037690606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2290890529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1203392811"/>
                    </a:ext>
                  </a:extLst>
                </a:gridCol>
              </a:tblGrid>
              <a:tr h="390747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valid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train_add_drop</a:t>
                      </a:r>
                      <a:endParaRPr lang="en" sz="12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valid_add_drop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0788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Xception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0.8849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0.8330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0.8880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0.8341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9491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VGG16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0.9251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0.8397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0.8510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284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Densenet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0.9311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0.8718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0.9265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0.8728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3499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30F98CD-8081-2446-B863-8852D9FBE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374361"/>
              </p:ext>
            </p:extLst>
          </p:nvPr>
        </p:nvGraphicFramePr>
        <p:xfrm>
          <a:off x="948391" y="5167141"/>
          <a:ext cx="5416550" cy="996697"/>
        </p:xfrm>
        <a:graphic>
          <a:graphicData uri="http://schemas.openxmlformats.org/drawingml/2006/table">
            <a:tbl>
              <a:tblPr/>
              <a:tblGrid>
                <a:gridCol w="1083310">
                  <a:extLst>
                    <a:ext uri="{9D8B030D-6E8A-4147-A177-3AD203B41FA5}">
                      <a16:colId xmlns:a16="http://schemas.microsoft.com/office/drawing/2014/main" val="2289308012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1103176048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1513094820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4152413526"/>
                    </a:ext>
                  </a:extLst>
                </a:gridCol>
                <a:gridCol w="1083310">
                  <a:extLst>
                    <a:ext uri="{9D8B030D-6E8A-4147-A177-3AD203B41FA5}">
                      <a16:colId xmlns:a16="http://schemas.microsoft.com/office/drawing/2014/main" val="2672929114"/>
                    </a:ext>
                  </a:extLst>
                </a:gridCol>
              </a:tblGrid>
              <a:tr h="3797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valid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train_add_drop</a:t>
                      </a:r>
                      <a:endParaRPr lang="en" sz="12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valid_add_drop</a:t>
                      </a:r>
                      <a:endParaRPr lang="en" sz="1200" b="0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67118"/>
                  </a:ext>
                </a:extLst>
              </a:tr>
              <a:tr h="205637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Xception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0.7572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0.7573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47030"/>
                  </a:ext>
                </a:extLst>
              </a:tr>
              <a:tr h="205637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VGG16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0.3293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0.6467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0.3487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001624"/>
                  </a:ext>
                </a:extLst>
              </a:tr>
              <a:tr h="205637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Densenet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0.5818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0.5828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222"/>
                  </a:ext>
                </a:extLst>
              </a:tr>
            </a:tbl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4D5E88A8-484D-D446-B4A3-1BD29AD7D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83894"/>
              </p:ext>
            </p:extLst>
          </p:nvPr>
        </p:nvGraphicFramePr>
        <p:xfrm>
          <a:off x="7742328" y="2195106"/>
          <a:ext cx="3717197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A95AF27A-370C-BE41-90DE-87C33B41B7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700173"/>
              </p:ext>
            </p:extLst>
          </p:nvPr>
        </p:nvGraphicFramePr>
        <p:xfrm>
          <a:off x="7742328" y="4752483"/>
          <a:ext cx="3717197" cy="1787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E3A89A73-78A0-E042-9129-04D6C475A2D5}"/>
              </a:ext>
            </a:extLst>
          </p:cNvPr>
          <p:cNvSpPr txBox="1"/>
          <p:nvPr/>
        </p:nvSpPr>
        <p:spPr>
          <a:xfrm>
            <a:off x="948391" y="229670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Britannic Bold" panose="020B0903060703020204" pitchFamily="34" charset="0"/>
              </a:rPr>
              <a:t>Accuracy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F559A7-1A6D-2243-AA94-938F2CB83439}"/>
              </a:ext>
            </a:extLst>
          </p:cNvPr>
          <p:cNvSpPr txBox="1"/>
          <p:nvPr/>
        </p:nvSpPr>
        <p:spPr>
          <a:xfrm>
            <a:off x="1013783" y="4758965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Britannic Bold" panose="020B0903060703020204" pitchFamily="34" charset="0"/>
              </a:rPr>
              <a:t>Loss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221434-B946-E148-A08B-D8A6DD0546FA}"/>
              </a:ext>
            </a:extLst>
          </p:cNvPr>
          <p:cNvSpPr txBox="1"/>
          <p:nvPr/>
        </p:nvSpPr>
        <p:spPr>
          <a:xfrm>
            <a:off x="948391" y="1327433"/>
            <a:ext cx="1036506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cs typeface="Times New Roman" panose="02020603050405020304" pitchFamily="18" charset="0"/>
              </a:rPr>
              <a:t>Dropout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layer is useful for VGG16, it can reduce overfitting,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but for </a:t>
            </a:r>
            <a:r>
              <a:rPr lang="en-US" altLang="zh-CN" dirty="0" err="1">
                <a:cs typeface="Times New Roman" panose="02020603050405020304" pitchFamily="18" charset="0"/>
              </a:rPr>
              <a:t>Xception</a:t>
            </a:r>
            <a:r>
              <a:rPr lang="en-US" altLang="zh-CN" dirty="0">
                <a:cs typeface="Times New Roman" panose="02020603050405020304" pitchFamily="18" charset="0"/>
              </a:rPr>
              <a:t> and </a:t>
            </a:r>
            <a:r>
              <a:rPr lang="en-US" altLang="zh-CN" dirty="0" err="1">
                <a:cs typeface="Times New Roman" panose="02020603050405020304" pitchFamily="18" charset="0"/>
              </a:rPr>
              <a:t>Densenet</a:t>
            </a:r>
            <a:r>
              <a:rPr lang="en-US" altLang="zh-CN" dirty="0">
                <a:cs typeface="Times New Roman" panose="02020603050405020304" pitchFamily="18" charset="0"/>
              </a:rPr>
              <a:t> don’t seems to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work.</a:t>
            </a:r>
          </a:p>
          <a:p>
            <a:r>
              <a:rPr lang="en-GB" dirty="0">
                <a:cs typeface="Times New Roman" panose="02020603050405020304" pitchFamily="18" charset="0"/>
              </a:rPr>
              <a:t>It may be that </a:t>
            </a:r>
            <a:r>
              <a:rPr lang="en-US" altLang="zh-CN" dirty="0">
                <a:cs typeface="Times New Roman" panose="02020603050405020304" pitchFamily="18" charset="0"/>
              </a:rPr>
              <a:t>VGG16</a:t>
            </a:r>
            <a:r>
              <a:rPr lang="en-GB" dirty="0">
                <a:cs typeface="Times New Roman" panose="02020603050405020304" pitchFamily="18" charset="0"/>
              </a:rPr>
              <a:t> has a greater degree of overfitting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GB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03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50C93-F3CE-41BB-BFDE-ADB758C2C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Ensemble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EB8EE-8801-4266-8B16-5268B30A7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921645"/>
            <a:ext cx="9580223" cy="1904104"/>
          </a:xfrm>
        </p:spPr>
        <p:txBody>
          <a:bodyPr>
            <a:normAutofit/>
          </a:bodyPr>
          <a:lstStyle/>
          <a:p>
            <a:pPr>
              <a:lnSpc>
                <a:spcPts val="1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Use several models that we have trained</a:t>
            </a:r>
          </a:p>
          <a:p>
            <a:pPr>
              <a:lnSpc>
                <a:spcPts val="1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Majority voting</a:t>
            </a:r>
          </a:p>
          <a:p>
            <a:pPr>
              <a:lnSpc>
                <a:spcPts val="1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Accuracy of each model: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0.83, 0.77, 0.84, 0.66</a:t>
            </a:r>
          </a:p>
          <a:p>
            <a:pPr>
              <a:lnSpc>
                <a:spcPts val="1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Accuracy after voting: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Britannic Bold" panose="020B0903060703020204" pitchFamily="34" charset="0"/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203551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B1C09-0304-45CA-9E21-8B4B7CC84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923" y="-909918"/>
            <a:ext cx="3714077" cy="5270282"/>
          </a:xfrm>
        </p:spPr>
        <p:txBody>
          <a:bodyPr vert="horz">
            <a:normAutofit/>
          </a:bodyPr>
          <a:lstStyle/>
          <a:p>
            <a:pPr algn="ctr"/>
            <a:r>
              <a:rPr lang="en-US" altLang="zh-CN" sz="4400" dirty="0"/>
              <a:t>Confusion Matrix</a:t>
            </a:r>
            <a:endParaRPr lang="zh-CN" altLang="en-US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F8DF35-10A7-47C9-9C87-35E26FC0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44" y="901917"/>
            <a:ext cx="5027256" cy="505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B6404F-C49E-4549-B1D5-D957478DD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latin typeface="Britannic Bold" panose="020B0903060703020204" pitchFamily="34" charset="0"/>
              </a:rPr>
              <a:t>Thnnk</a:t>
            </a:r>
            <a:r>
              <a:rPr lang="zh-CN" altLang="en-US" dirty="0">
                <a:latin typeface="Britannic Bold" panose="020B0903060703020204" pitchFamily="34" charset="0"/>
              </a:rPr>
              <a:t> </a:t>
            </a:r>
            <a:r>
              <a:rPr lang="en-US" altLang="zh-CN" dirty="0">
                <a:latin typeface="Britannic Bold" panose="020B0903060703020204" pitchFamily="34" charset="0"/>
              </a:rPr>
              <a:t>you</a:t>
            </a:r>
            <a:endParaRPr lang="zh-CN" alt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3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8A4AE2-A7A6-E14C-8339-9ABE2790F352}"/>
              </a:ext>
            </a:extLst>
          </p:cNvPr>
          <p:cNvSpPr/>
          <p:nvPr/>
        </p:nvSpPr>
        <p:spPr>
          <a:xfrm>
            <a:off x="1069848" y="2093976"/>
            <a:ext cx="10199514" cy="37137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EFF3C9-445C-4483-A13B-9F82AB3C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6BD30-C810-4B37-A34C-271625C10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78" y="2612958"/>
            <a:ext cx="4935536" cy="4044614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Britannic Bold" panose="020B0903060703020204" pitchFamily="34" charset="0"/>
                <a:ea typeface="STKaiti" panose="02010600040101010101" pitchFamily="2" charset="-122"/>
              </a:rPr>
              <a:t>There are many kinds of flowers in nature, and we want to use machine learning tool to identify them automatically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  <a:latin typeface="Britannic Bold" panose="020B0903060703020204" pitchFamily="34" charset="0"/>
              <a:ea typeface="STKaiti" panose="0201060004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Britannic Bold" panose="020B0903060703020204" pitchFamily="34" charset="0"/>
                <a:ea typeface="STKaiti" panose="02010600040101010101" pitchFamily="2" charset="-122"/>
              </a:rPr>
              <a:t>Existing application: </a:t>
            </a:r>
            <a:r>
              <a:rPr lang="en-US" altLang="zh-CN" dirty="0" err="1">
                <a:solidFill>
                  <a:schemeClr val="bg1"/>
                </a:solidFill>
                <a:latin typeface="Britannic Bold" panose="020B0903060703020204" pitchFamily="34" charset="0"/>
                <a:ea typeface="STKaiti" panose="02010600040101010101" pitchFamily="2" charset="-122"/>
              </a:rPr>
              <a:t>wechat</a:t>
            </a:r>
            <a:r>
              <a:rPr lang="en-US" altLang="zh-CN" dirty="0">
                <a:solidFill>
                  <a:schemeClr val="bg1"/>
                </a:solidFill>
                <a:latin typeface="Britannic Bold" panose="020B0903060703020204" pitchFamily="34" charset="0"/>
                <a:ea typeface="STKaiti" panose="02010600040101010101" pitchFamily="2" charset="-122"/>
              </a:rPr>
              <a:t> mini-program </a:t>
            </a:r>
            <a:r>
              <a:rPr lang="zh-CN" altLang="en-US" sz="16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Yuppy SC" panose="020F0603040207020204" pitchFamily="34" charset="-122"/>
              </a:rPr>
              <a:t>识花君</a:t>
            </a:r>
            <a:endParaRPr lang="zh-CN" altLang="en-US" b="1" dirty="0">
              <a:solidFill>
                <a:schemeClr val="bg1"/>
              </a:solidFill>
              <a:latin typeface="Yuanti SC" panose="02010600040101010101" pitchFamily="2" charset="-122"/>
              <a:ea typeface="Yuanti SC" panose="02010600040101010101" pitchFamily="2" charset="-122"/>
              <a:cs typeface="Yuppy SC" panose="020F0603040207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038DB5-C12E-45D3-873F-2FAD6E80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99" y="2170836"/>
            <a:ext cx="4375053" cy="350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7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37BF0-E406-4467-97D2-F6DA839A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82" y="2169306"/>
            <a:ext cx="10058400" cy="1609344"/>
          </a:xfrm>
        </p:spPr>
        <p:txBody>
          <a:bodyPr/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BCB7A-8876-4E0F-BA80-78C5E43E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1" y="1696537"/>
            <a:ext cx="5909732" cy="4164227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altLang="zh-CN" dirty="0">
              <a:latin typeface="Britannic Bold" panose="020B0903060703020204" pitchFamily="34" charset="0"/>
            </a:endParaRPr>
          </a:p>
          <a:p>
            <a:r>
              <a:rPr lang="en-US" altLang="zh-CN" dirty="0">
                <a:latin typeface="Britannic Bold" panose="020B0903060703020204" pitchFamily="34" charset="0"/>
              </a:rPr>
              <a:t>12753 training images, 3712 validation images, 7382 unlabeled test images</a:t>
            </a:r>
          </a:p>
          <a:p>
            <a:endParaRPr lang="en-US" altLang="zh-CN" dirty="0">
              <a:latin typeface="Britannic Bold" panose="020B0903060703020204" pitchFamily="34" charset="0"/>
            </a:endParaRPr>
          </a:p>
          <a:p>
            <a:r>
              <a:rPr lang="en-US" altLang="zh-CN" dirty="0">
                <a:latin typeface="Britannic Bold" panose="020B0903060703020204" pitchFamily="34" charset="0"/>
              </a:rPr>
              <a:t>Each data item is a 512*512*3 image with a numeric label (no label for testing data)</a:t>
            </a:r>
          </a:p>
          <a:p>
            <a:endParaRPr lang="en-US" altLang="zh-CN" dirty="0">
              <a:latin typeface="Britannic Bold" panose="020B0903060703020204" pitchFamily="34" charset="0"/>
            </a:endParaRPr>
          </a:p>
          <a:p>
            <a:r>
              <a:rPr lang="en-US" altLang="zh-CN" dirty="0" err="1">
                <a:latin typeface="Britannic Bold" panose="020B0903060703020204" pitchFamily="34" charset="0"/>
              </a:rPr>
              <a:t>TFRecord</a:t>
            </a:r>
            <a:r>
              <a:rPr lang="en-US" altLang="zh-CN" dirty="0">
                <a:latin typeface="Britannic Bold" panose="020B0903060703020204" pitchFamily="34" charset="0"/>
              </a:rPr>
              <a:t> format, a container format frequently used in </a:t>
            </a:r>
            <a:r>
              <a:rPr lang="en-US" altLang="zh-CN" dirty="0" err="1">
                <a:latin typeface="Britannic Bold" panose="020B0903060703020204" pitchFamily="34" charset="0"/>
              </a:rPr>
              <a:t>Tensorflow</a:t>
            </a:r>
            <a:r>
              <a:rPr lang="en-US" altLang="zh-CN" dirty="0">
                <a:latin typeface="Britannic Bold" panose="020B0903060703020204" pitchFamily="34" charset="0"/>
              </a:rPr>
              <a:t> for optimal training performance.</a:t>
            </a:r>
          </a:p>
        </p:txBody>
      </p:sp>
      <p:pic>
        <p:nvPicPr>
          <p:cNvPr id="5" name="图形 4" descr="无茎花朵">
            <a:extLst>
              <a:ext uri="{FF2B5EF4-FFF2-40B4-BE49-F238E27FC236}">
                <a16:creationId xmlns:a16="http://schemas.microsoft.com/office/drawing/2014/main" id="{5F09B3CE-02AC-FA4E-81A1-B31008B8F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258" y="3177173"/>
            <a:ext cx="1642533" cy="16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1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80F39-A707-468C-AC0C-BFCAF3DE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7BEB45-A43D-4629-8312-296AF28F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350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Britannic Bold" panose="020B0903060703020204" pitchFamily="34" charset="0"/>
              </a:rPr>
              <a:t>Random flipping (no big effect)</a:t>
            </a:r>
          </a:p>
          <a:p>
            <a:r>
              <a:rPr lang="en-US" altLang="zh-CN" sz="2400" dirty="0">
                <a:latin typeface="Britannic Bold" panose="020B0903060703020204" pitchFamily="34" charset="0"/>
              </a:rPr>
              <a:t>Crop and resize (not good)</a:t>
            </a:r>
          </a:p>
          <a:p>
            <a:r>
              <a:rPr lang="en-US" altLang="zh-CN" sz="2400" dirty="0">
                <a:latin typeface="Britannic Bold" panose="020B0903060703020204" pitchFamily="34" charset="0"/>
              </a:rPr>
              <a:t>Random </a:t>
            </a:r>
            <a:r>
              <a:rPr lang="en-US" altLang="zh-CN" sz="2400" dirty="0" err="1">
                <a:latin typeface="Britannic Bold" panose="020B0903060703020204" pitchFamily="34" charset="0"/>
              </a:rPr>
              <a:t>blockout</a:t>
            </a:r>
            <a:r>
              <a:rPr lang="en-US" altLang="zh-CN" sz="2400" dirty="0">
                <a:latin typeface="Britannic Bold" panose="020B0903060703020204" pitchFamily="34" charset="0"/>
              </a:rPr>
              <a:t> (seems good)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980322-1B5D-4B25-80FC-3D35F991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64" y="2093976"/>
            <a:ext cx="4887635" cy="3490133"/>
          </a:xfrm>
          <a:prstGeom prst="rect">
            <a:avLst/>
          </a:prstGeom>
          <a:noFill/>
          <a:ln w="53975">
            <a:solidFill>
              <a:schemeClr val="accent2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6DE91A5-F25A-4F69-ABC1-1714C279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32433"/>
              </p:ext>
            </p:extLst>
          </p:nvPr>
        </p:nvGraphicFramePr>
        <p:xfrm>
          <a:off x="7179734" y="4202349"/>
          <a:ext cx="43688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497087016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3850405686"/>
                    </a:ext>
                  </a:extLst>
                </a:gridCol>
              </a:tblGrid>
              <a:tr h="352266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Model: DenseNet201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Train – Val Accuracy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21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Before </a:t>
                      </a:r>
                      <a:r>
                        <a:rPr lang="en-US" altLang="zh-CN" dirty="0" err="1">
                          <a:latin typeface="Britannic Bold" panose="020B0903060703020204" pitchFamily="34" charset="0"/>
                        </a:rPr>
                        <a:t>blockout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0.74 – 0.83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0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After </a:t>
                      </a:r>
                      <a:r>
                        <a:rPr lang="en-US" altLang="zh-CN" dirty="0" err="1">
                          <a:latin typeface="Britannic Bold" panose="020B0903060703020204" pitchFamily="34" charset="0"/>
                        </a:rPr>
                        <a:t>blockout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0.72 – 0.85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66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05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B84D2-87B3-426E-96BF-37C9AEFD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model basics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75291-5890-4F56-8DB2-7FD348192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58" y="2093976"/>
            <a:ext cx="5838952" cy="405079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altLang="zh-CN" dirty="0">
              <a:latin typeface="Britannic Bold" panose="020B0903060703020204" pitchFamily="34" charset="0"/>
            </a:endParaRPr>
          </a:p>
          <a:p>
            <a:r>
              <a:rPr lang="en-US" altLang="zh-CN" dirty="0">
                <a:latin typeface="Britannic Bold" panose="020B0903060703020204" pitchFamily="34" charset="0"/>
              </a:rPr>
              <a:t>Convolution layer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Pooling layer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Global pooling layer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Ways and observations to tune parameter</a:t>
            </a:r>
          </a:p>
          <a:p>
            <a:pPr lvl="1"/>
            <a:r>
              <a:rPr lang="en-US" altLang="zh-CN" dirty="0">
                <a:latin typeface="Britannic Bold" panose="020B0903060703020204" pitchFamily="34" charset="0"/>
              </a:rPr>
              <a:t>Number of Conv before Pool (1 or 2)</a:t>
            </a:r>
          </a:p>
          <a:p>
            <a:pPr lvl="1"/>
            <a:r>
              <a:rPr lang="en-US" altLang="zh-CN" dirty="0">
                <a:latin typeface="Britannic Bold" panose="020B0903060703020204" pitchFamily="34" charset="0"/>
              </a:rPr>
              <a:t>Number of features to extract (16, 32, 64, 128)</a:t>
            </a:r>
          </a:p>
          <a:p>
            <a:pPr lvl="1"/>
            <a:r>
              <a:rPr lang="en-US" altLang="zh-CN" dirty="0">
                <a:latin typeface="Britannic Bold" panose="020B0903060703020204" pitchFamily="34" charset="0"/>
              </a:rPr>
              <a:t>Activation function (</a:t>
            </a:r>
            <a:r>
              <a:rPr lang="en-US" altLang="zh-CN" dirty="0" err="1">
                <a:latin typeface="Britannic Bold" panose="020B0903060703020204" pitchFamily="34" charset="0"/>
              </a:rPr>
              <a:t>ReLU</a:t>
            </a:r>
            <a:r>
              <a:rPr lang="en-US" altLang="zh-CN" dirty="0">
                <a:latin typeface="Britannic Bold" panose="020B0903060703020204" pitchFamily="34" charset="0"/>
              </a:rPr>
              <a:t>, swish)</a:t>
            </a:r>
          </a:p>
        </p:txBody>
      </p:sp>
      <p:pic>
        <p:nvPicPr>
          <p:cNvPr id="2050" name="Picture 2" descr="ReLU — Most popular Activation Function for Deep Neural Networks | by  Sonish Sivarajkumar | Medium">
            <a:extLst>
              <a:ext uri="{FF2B5EF4-FFF2-40B4-BE49-F238E27FC236}">
                <a16:creationId xmlns:a16="http://schemas.microsoft.com/office/drawing/2014/main" id="{A29334D2-EF23-4C0B-9809-7BCE5F2F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588" y="2924540"/>
            <a:ext cx="2912267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wish: Booting ReLU from the Activation Function Throne | by Andre Ye |  Towards Data Science">
            <a:extLst>
              <a:ext uri="{FF2B5EF4-FFF2-40B4-BE49-F238E27FC236}">
                <a16:creationId xmlns:a16="http://schemas.microsoft.com/office/drawing/2014/main" id="{BB1B45E4-692E-4C42-AE5A-B8051F480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019" y="4712927"/>
            <a:ext cx="2737836" cy="125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B8EDF9-5574-4462-9CE0-8B6E8A14FEDE}"/>
              </a:ext>
            </a:extLst>
          </p:cNvPr>
          <p:cNvSpPr txBox="1"/>
          <p:nvPr/>
        </p:nvSpPr>
        <p:spPr>
          <a:xfrm>
            <a:off x="10449734" y="42526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Britannic Bold" panose="020B0903060703020204" pitchFamily="34" charset="0"/>
              </a:rPr>
              <a:t>ReLU</a:t>
            </a:r>
            <a:endParaRPr lang="zh-CN" altLang="en-US" dirty="0">
              <a:latin typeface="Britannic Bold" panose="020B0903060703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DD8133-A8E0-441C-9128-D8A2784B8C47}"/>
              </a:ext>
            </a:extLst>
          </p:cNvPr>
          <p:cNvSpPr txBox="1"/>
          <p:nvPr/>
        </p:nvSpPr>
        <p:spPr>
          <a:xfrm>
            <a:off x="10449734" y="5967768"/>
            <a:ext cx="174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ritannic Bold" panose="020B0903060703020204" pitchFamily="34" charset="0"/>
              </a:rPr>
              <a:t>swish</a:t>
            </a:r>
            <a:endParaRPr lang="zh-CN" altLang="en-US" dirty="0">
              <a:latin typeface="Britannic Bold" panose="020B0903060703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FB20CB-FA86-204F-B757-7F89DF51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24" y="1901644"/>
            <a:ext cx="3588037" cy="870515"/>
          </a:xfrm>
          <a:prstGeom prst="rect">
            <a:avLst/>
          </a:prstGeom>
          <a:noFill/>
        </p:spPr>
      </p:pic>
      <p:sp>
        <p:nvSpPr>
          <p:cNvPr id="9" name="剪去单角的矩形 8">
            <a:extLst>
              <a:ext uri="{FF2B5EF4-FFF2-40B4-BE49-F238E27FC236}">
                <a16:creationId xmlns:a16="http://schemas.microsoft.com/office/drawing/2014/main" id="{D7374E70-6EB9-D645-AFDF-733901A6F00C}"/>
              </a:ext>
            </a:extLst>
          </p:cNvPr>
          <p:cNvSpPr/>
          <p:nvPr/>
        </p:nvSpPr>
        <p:spPr>
          <a:xfrm rot="10800000">
            <a:off x="10936951" y="0"/>
            <a:ext cx="788893" cy="1345244"/>
          </a:xfrm>
          <a:prstGeom prst="snip1Rect">
            <a:avLst/>
          </a:prstGeom>
          <a:blipFill>
            <a:blip r:embed="rId5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64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42471-F348-4B2F-837B-CAC701BC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model experiments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16F3D8-1FB8-4946-9DB4-047BB94AB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17708"/>
              </p:ext>
            </p:extLst>
          </p:nvPr>
        </p:nvGraphicFramePr>
        <p:xfrm>
          <a:off x="754505" y="1963735"/>
          <a:ext cx="5782364" cy="22083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5619">
                  <a:extLst>
                    <a:ext uri="{9D8B030D-6E8A-4147-A177-3AD203B41FA5}">
                      <a16:colId xmlns:a16="http://schemas.microsoft.com/office/drawing/2014/main" val="2795284360"/>
                    </a:ext>
                  </a:extLst>
                </a:gridCol>
                <a:gridCol w="363414">
                  <a:extLst>
                    <a:ext uri="{9D8B030D-6E8A-4147-A177-3AD203B41FA5}">
                      <a16:colId xmlns:a16="http://schemas.microsoft.com/office/drawing/2014/main" val="3849812415"/>
                    </a:ext>
                  </a:extLst>
                </a:gridCol>
                <a:gridCol w="871191">
                  <a:extLst>
                    <a:ext uri="{9D8B030D-6E8A-4147-A177-3AD203B41FA5}">
                      <a16:colId xmlns:a16="http://schemas.microsoft.com/office/drawing/2014/main" val="2450482232"/>
                    </a:ext>
                  </a:extLst>
                </a:gridCol>
                <a:gridCol w="871889">
                  <a:extLst>
                    <a:ext uri="{9D8B030D-6E8A-4147-A177-3AD203B41FA5}">
                      <a16:colId xmlns:a16="http://schemas.microsoft.com/office/drawing/2014/main" val="2898859670"/>
                    </a:ext>
                  </a:extLst>
                </a:gridCol>
                <a:gridCol w="910251">
                  <a:extLst>
                    <a:ext uri="{9D8B030D-6E8A-4147-A177-3AD203B41FA5}">
                      <a16:colId xmlns:a16="http://schemas.microsoft.com/office/drawing/2014/main" val="3536782877"/>
                    </a:ext>
                  </a:extLst>
                </a:gridCol>
              </a:tblGrid>
              <a:tr h="24537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16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32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64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128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10589"/>
                  </a:ext>
                </a:extLst>
              </a:tr>
              <a:tr h="49074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2Conv2D+1MaxPooling2D+relu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0.2985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0.2901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0.4278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0.4418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112047"/>
                  </a:ext>
                </a:extLst>
              </a:tr>
              <a:tr h="49074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1Conv2D+1MaxPooling2D+relu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0.2449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0.3454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0.3925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0.4825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877136"/>
                  </a:ext>
                </a:extLst>
              </a:tr>
              <a:tr h="49074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2Conv2D+1MaxPooling2D+swish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0.2578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0.3322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0.4230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0.4968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15494"/>
                  </a:ext>
                </a:extLst>
              </a:tr>
              <a:tr h="49074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1Conv2D+1MaxPooling2D+swish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 0.2332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 0.2955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 0.4086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0.4434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368064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E9D0CFE-8797-4800-9B20-3166278B490F}"/>
              </a:ext>
            </a:extLst>
          </p:cNvPr>
          <p:cNvSpPr txBox="1"/>
          <p:nvPr/>
        </p:nvSpPr>
        <p:spPr>
          <a:xfrm>
            <a:off x="7577096" y="5189541"/>
            <a:ext cx="3958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ritannic Bold" panose="020B0903060703020204" pitchFamily="34" charset="0"/>
              </a:rPr>
              <a:t>We choose the </a:t>
            </a:r>
            <a:r>
              <a:rPr lang="en-US" altLang="zh-CN" dirty="0" err="1">
                <a:latin typeface="Britannic Bold" panose="020B0903060703020204" pitchFamily="34" charset="0"/>
              </a:rPr>
              <a:t>modael</a:t>
            </a:r>
            <a:r>
              <a:rPr lang="en-US" altLang="zh-CN" dirty="0">
                <a:latin typeface="Britannic Bold" panose="020B0903060703020204" pitchFamily="34" charset="0"/>
              </a:rPr>
              <a:t> with 2 Conv layers, 1 </a:t>
            </a:r>
            <a:r>
              <a:rPr lang="en-US" altLang="zh-CN" dirty="0" err="1">
                <a:latin typeface="Britannic Bold" panose="020B0903060703020204" pitchFamily="34" charset="0"/>
              </a:rPr>
              <a:t>Maxpooling</a:t>
            </a:r>
            <a:r>
              <a:rPr lang="en-US" altLang="zh-CN" dirty="0">
                <a:latin typeface="Britannic Bold" panose="020B0903060703020204" pitchFamily="34" charset="0"/>
              </a:rPr>
              <a:t> layers,  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swish activation, and 128 features</a:t>
            </a:r>
            <a:endParaRPr lang="zh-CN" altLang="en-US" dirty="0">
              <a:latin typeface="Britannic Bold" panose="020B0903060703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62DCB7-6772-F64D-B3CB-02CB4427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69" y="1963735"/>
            <a:ext cx="3008128" cy="22083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CBF709-54AB-F146-812B-D7768B72C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8" y="1963735"/>
            <a:ext cx="2169467" cy="2208368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1CF5FCE2-6523-564D-AED5-48F192B2BE78}"/>
              </a:ext>
            </a:extLst>
          </p:cNvPr>
          <p:cNvSpPr/>
          <p:nvPr/>
        </p:nvSpPr>
        <p:spPr>
          <a:xfrm>
            <a:off x="754505" y="4637314"/>
            <a:ext cx="8618095" cy="2612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DD11A98-BF2F-1149-9E0E-5D47180E83B1}"/>
              </a:ext>
            </a:extLst>
          </p:cNvPr>
          <p:cNvSpPr/>
          <p:nvPr/>
        </p:nvSpPr>
        <p:spPr>
          <a:xfrm>
            <a:off x="754505" y="4637312"/>
            <a:ext cx="3176227" cy="26125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C85D5C25-5860-F141-A8BA-7287924E26C0}"/>
              </a:ext>
            </a:extLst>
          </p:cNvPr>
          <p:cNvSpPr/>
          <p:nvPr/>
        </p:nvSpPr>
        <p:spPr>
          <a:xfrm rot="10800000">
            <a:off x="10936951" y="0"/>
            <a:ext cx="788893" cy="1345244"/>
          </a:xfrm>
          <a:prstGeom prst="snip1Rect">
            <a:avLst/>
          </a:prstGeom>
          <a:blipFill>
            <a:blip r:embed="rId4"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tile tx="0" ty="0" sx="60000" sy="59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578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F35BA-326E-42B0-903E-E120B464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729" y="979842"/>
            <a:ext cx="10058400" cy="1609344"/>
          </a:xfrm>
        </p:spPr>
        <p:txBody>
          <a:bodyPr/>
          <a:lstStyle/>
          <a:p>
            <a:r>
              <a:rPr lang="en-US" altLang="zh-CN" dirty="0"/>
              <a:t>Avoid Overfitting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C487FF-576F-4218-8A44-6527889AF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729" y="2616618"/>
            <a:ext cx="10058400" cy="4050792"/>
          </a:xfrm>
        </p:spPr>
        <p:txBody>
          <a:bodyPr/>
          <a:lstStyle/>
          <a:p>
            <a:r>
              <a:rPr lang="en-US" altLang="zh-CN" dirty="0">
                <a:latin typeface="Britannic Bold" panose="020B0903060703020204" pitchFamily="34" charset="0"/>
              </a:rPr>
              <a:t>Random dropout layer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Adding dropout slows down progress on training set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But decreases gap between training and validation set</a:t>
            </a:r>
          </a:p>
          <a:p>
            <a:r>
              <a:rPr lang="en-US" altLang="zh-CN" dirty="0">
                <a:latin typeface="Britannic Bold" panose="020B0903060703020204" pitchFamily="34" charset="0"/>
              </a:rPr>
              <a:t>Note: dropout layer only affects training, not </a:t>
            </a:r>
            <a:r>
              <a:rPr lang="en-US" altLang="zh-CN" dirty="0" err="1">
                <a:latin typeface="Britannic Bold" panose="020B0903060703020204" pitchFamily="34" charset="0"/>
              </a:rPr>
              <a:t>val</a:t>
            </a:r>
            <a:r>
              <a:rPr lang="en-US" altLang="zh-CN" dirty="0">
                <a:latin typeface="Britannic Bold" panose="020B0903060703020204" pitchFamily="34" charset="0"/>
              </a:rPr>
              <a:t>/test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F5B5814-8625-4857-A360-47B601280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86793"/>
              </p:ext>
            </p:extLst>
          </p:nvPr>
        </p:nvGraphicFramePr>
        <p:xfrm>
          <a:off x="3286999" y="4642014"/>
          <a:ext cx="625144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816">
                  <a:extLst>
                    <a:ext uri="{9D8B030D-6E8A-4147-A177-3AD203B41FA5}">
                      <a16:colId xmlns:a16="http://schemas.microsoft.com/office/drawing/2014/main" val="579656650"/>
                    </a:ext>
                  </a:extLst>
                </a:gridCol>
                <a:gridCol w="2083816">
                  <a:extLst>
                    <a:ext uri="{9D8B030D-6E8A-4147-A177-3AD203B41FA5}">
                      <a16:colId xmlns:a16="http://schemas.microsoft.com/office/drawing/2014/main" val="1147481096"/>
                    </a:ext>
                  </a:extLst>
                </a:gridCol>
                <a:gridCol w="2083816">
                  <a:extLst>
                    <a:ext uri="{9D8B030D-6E8A-4147-A177-3AD203B41FA5}">
                      <a16:colId xmlns:a16="http://schemas.microsoft.com/office/drawing/2014/main" val="2046793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Before: train-</a:t>
                      </a:r>
                      <a:r>
                        <a:rPr lang="en-US" altLang="zh-CN" dirty="0" err="1">
                          <a:latin typeface="Britannic Bold" panose="020B0903060703020204" pitchFamily="34" charset="0"/>
                        </a:rPr>
                        <a:t>val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After: train-</a:t>
                      </a:r>
                      <a:r>
                        <a:rPr lang="en-US" altLang="zh-CN" dirty="0" err="1">
                          <a:latin typeface="Britannic Bold" panose="020B0903060703020204" pitchFamily="34" charset="0"/>
                        </a:rPr>
                        <a:t>val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6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Accuracy of </a:t>
                      </a:r>
                      <a:r>
                        <a:rPr lang="en-US" altLang="zh-CN" dirty="0" err="1">
                          <a:latin typeface="Britannic Bold" panose="020B0903060703020204" pitchFamily="34" charset="0"/>
                        </a:rPr>
                        <a:t>cnn</a:t>
                      </a:r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 model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0.77 – 0.61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Britannic Bold" panose="020B0903060703020204" pitchFamily="34" charset="0"/>
                        </a:rPr>
                        <a:t>0.74 – 0.66</a:t>
                      </a:r>
                      <a:endParaRPr lang="zh-CN" altLang="en-US" dirty="0">
                        <a:latin typeface="Britannic Bold" panose="020B0903060703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630308"/>
                  </a:ext>
                </a:extLst>
              </a:tr>
            </a:tbl>
          </a:graphicData>
        </a:graphic>
      </p:graphicFrame>
      <p:pic>
        <p:nvPicPr>
          <p:cNvPr id="9" name="图形 8" descr="波浪">
            <a:extLst>
              <a:ext uri="{FF2B5EF4-FFF2-40B4-BE49-F238E27FC236}">
                <a16:creationId xmlns:a16="http://schemas.microsoft.com/office/drawing/2014/main" id="{04562658-34BC-6144-AA47-108B55FFF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9" y="2765612"/>
            <a:ext cx="1326776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2B390-E8A6-4680-968A-0F5505F18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Transfer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13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6423F4B-1B69-A543-B2E0-52B08172D40F}"/>
              </a:ext>
            </a:extLst>
          </p:cNvPr>
          <p:cNvSpPr txBox="1"/>
          <p:nvPr/>
        </p:nvSpPr>
        <p:spPr>
          <a:xfrm>
            <a:off x="2922494" y="1012954"/>
            <a:ext cx="56119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3D3D3D"/>
                </a:solidFill>
                <a:latin typeface="Britannic Bold" panose="020B0903060703020204" pitchFamily="34" charset="0"/>
              </a:rPr>
              <a:t>1.Xception</a:t>
            </a:r>
          </a:p>
          <a:p>
            <a:r>
              <a:rPr lang="zh-CN" altLang="en-US" sz="4400" dirty="0">
                <a:solidFill>
                  <a:srgbClr val="3D3D3D"/>
                </a:solidFill>
                <a:latin typeface="Britannic Bold" panose="020B0903060703020204" pitchFamily="34" charset="0"/>
              </a:rPr>
              <a:t>      </a:t>
            </a:r>
            <a:endParaRPr lang="en-US" altLang="zh-CN" sz="4400" dirty="0">
              <a:solidFill>
                <a:srgbClr val="3D3D3D"/>
              </a:solidFill>
              <a:latin typeface="Britannic Bold" panose="020B0903060703020204" pitchFamily="34" charset="0"/>
            </a:endParaRPr>
          </a:p>
          <a:p>
            <a:r>
              <a:rPr lang="en-GB" sz="4400" dirty="0">
                <a:solidFill>
                  <a:srgbClr val="3D3D3D"/>
                </a:solidFill>
                <a:latin typeface="Britannic Bold" panose="020B0903060703020204" pitchFamily="34" charset="0"/>
              </a:rPr>
              <a:t>2.VGG16</a:t>
            </a:r>
          </a:p>
          <a:p>
            <a:endParaRPr lang="en-GB" sz="4400" dirty="0">
              <a:solidFill>
                <a:srgbClr val="3D3D3D"/>
              </a:solidFill>
              <a:latin typeface="Britannic Bold" panose="020B0903060703020204" pitchFamily="34" charset="0"/>
            </a:endParaRPr>
          </a:p>
          <a:p>
            <a:r>
              <a:rPr lang="en-GB" sz="4400" dirty="0">
                <a:solidFill>
                  <a:srgbClr val="3D3D3D"/>
                </a:solidFill>
                <a:latin typeface="Britannic Bold" panose="020B0903060703020204" pitchFamily="34" charset="0"/>
              </a:rPr>
              <a:t>3.Densenet</a:t>
            </a:r>
          </a:p>
          <a:p>
            <a:r>
              <a:rPr lang="zh-CN" altLang="en-US" sz="4400" dirty="0">
                <a:solidFill>
                  <a:srgbClr val="3D3D3D"/>
                </a:solidFill>
                <a:latin typeface="Britannic Bold" panose="020B0903060703020204" pitchFamily="34" charset="0"/>
              </a:rPr>
              <a:t>     </a:t>
            </a:r>
            <a:endParaRPr lang="en-US" altLang="zh-CN" sz="4400" dirty="0">
              <a:solidFill>
                <a:srgbClr val="3D3D3D"/>
              </a:solidFill>
              <a:latin typeface="Britannic Bold" panose="020B0903060703020204" pitchFamily="34" charset="0"/>
            </a:endParaRPr>
          </a:p>
          <a:p>
            <a:r>
              <a:rPr lang="en-GB" sz="4400" dirty="0">
                <a:solidFill>
                  <a:srgbClr val="3D3D3D"/>
                </a:solidFill>
                <a:latin typeface="Britannic Bold" panose="020B0903060703020204" pitchFamily="34" charset="0"/>
              </a:rPr>
              <a:t>4.Summary</a:t>
            </a:r>
          </a:p>
        </p:txBody>
      </p:sp>
    </p:spTree>
    <p:extLst>
      <p:ext uri="{BB962C8B-B14F-4D97-AF65-F5344CB8AC3E}">
        <p14:creationId xmlns:p14="http://schemas.microsoft.com/office/powerpoint/2010/main" val="1573644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材纹理">
  <a:themeElements>
    <a:clrScheme name="木材纹理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材纹理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材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{EA06329D-B297-D14A-BE83-7BFADD404830}tf16401369</Template>
  <TotalTime>666</TotalTime>
  <Words>502</Words>
  <Application>Microsoft Macintosh PowerPoint</Application>
  <PresentationFormat>宽屏</PresentationFormat>
  <Paragraphs>148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Yuanti SC</vt:lpstr>
      <vt:lpstr>Britannic Bold</vt:lpstr>
      <vt:lpstr>Calibri</vt:lpstr>
      <vt:lpstr>Cooper Std Black</vt:lpstr>
      <vt:lpstr>Rockwell</vt:lpstr>
      <vt:lpstr>Rockwell Condensed</vt:lpstr>
      <vt:lpstr>Rockwell Extra Bold</vt:lpstr>
      <vt:lpstr>Times New Roman</vt:lpstr>
      <vt:lpstr>Wingdings</vt:lpstr>
      <vt:lpstr>木材纹理</vt:lpstr>
      <vt:lpstr>Flower classification</vt:lpstr>
      <vt:lpstr>Problem background</vt:lpstr>
      <vt:lpstr>Dataset</vt:lpstr>
      <vt:lpstr>Data preprocessing</vt:lpstr>
      <vt:lpstr>CNN model basics</vt:lpstr>
      <vt:lpstr>CNN model experiments</vt:lpstr>
      <vt:lpstr>Avoid Overfitting</vt:lpstr>
      <vt:lpstr>Transfer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Ensemble learning</vt:lpstr>
      <vt:lpstr>Confusion Matrix</vt:lpstr>
      <vt:lpstr>Thnnk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Yingjie</dc:creator>
  <cp:lastModifiedBy>HUANG Luyu</cp:lastModifiedBy>
  <cp:revision>70</cp:revision>
  <dcterms:created xsi:type="dcterms:W3CDTF">2020-11-23T11:34:35Z</dcterms:created>
  <dcterms:modified xsi:type="dcterms:W3CDTF">2020-11-30T08:26:13Z</dcterms:modified>
</cp:coreProperties>
</file>